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2" r:id="rId7"/>
    <p:sldId id="259" r:id="rId8"/>
    <p:sldId id="260" r:id="rId9"/>
    <p:sldId id="263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558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syera.ru/4557/sposoby-psihologicheskogo-vozdeystviya-na-lyudey" TargetMode="External"/><Relationship Id="rId2" Type="http://schemas.openxmlformats.org/officeDocument/2006/relationships/hyperlink" Target="https://openu.kz/kz/book/aleumettik-psihologiy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npi.ru/samorazvitie/interaktivnaya-storona-obshheniya-v-psihologii-osnovnye-ponyatiy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kk-KZ" dirty="0" smtClean="0"/>
              <a:t>Қарым-қатынастың интерактивті жағы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7143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11 </a:t>
            </a:r>
            <a:r>
              <a:rPr lang="ru-RU" dirty="0" err="1" smtClean="0">
                <a:solidFill>
                  <a:schemeClr val="tx1"/>
                </a:solidFill>
              </a:rPr>
              <a:t>дәріс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42" name="Picture 2" descr="https://donpi.ru/wp-content/uploads/2019/11/7ff8a6f58a73fb5cbb0d6bcc777fec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143116"/>
            <a:ext cx="5111591" cy="33385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психологиялық</a:t>
            </a:r>
            <a:r>
              <a:rPr lang="ru-RU" dirty="0" smtClean="0"/>
              <a:t> </a:t>
            </a:r>
            <a:r>
              <a:rPr lang="ru-RU" dirty="0" err="1" smtClean="0"/>
              <a:t>манипуляциялар</a:t>
            </a:r>
            <a:r>
              <a:rPr lang="ru-RU" dirty="0" smtClean="0"/>
              <a:t> </a:t>
            </a:r>
            <a:r>
              <a:rPr lang="ru-RU" dirty="0" err="1" smtClean="0"/>
              <a:t>технологиясы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857892"/>
            <a:ext cx="8229600" cy="6968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Каратеева</a:t>
            </a:r>
            <a:r>
              <a:rPr lang="ru-RU" dirty="0" smtClean="0"/>
              <a:t> А. Г. // Молодой ученый. — 2015. — №12. — С. 995-1001. — URL https://moluch.ru/archive/92/20462/ (дата обращения: 21.03.2020).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16236"/>
              </p:ext>
            </p:extLst>
          </p:nvPr>
        </p:nvGraphicFramePr>
        <p:xfrm>
          <a:off x="785786" y="1643050"/>
          <a:ext cx="7929617" cy="3556848"/>
        </p:xfrm>
        <a:graphic>
          <a:graphicData uri="http://schemas.openxmlformats.org/drawingml/2006/table">
            <a:tbl>
              <a:tblPr/>
              <a:tblGrid>
                <a:gridCol w="2043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0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14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51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827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Манипуляция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5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сана </a:t>
                      </a: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асты</a:t>
                      </a:r>
                      <a:r>
                        <a:rPr lang="ru-RU" sz="1800" b="1" baseline="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арқылы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Қорқыныш</a:t>
                      </a:r>
                      <a:r>
                        <a:rPr lang="kk-KZ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арқылы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Бостандықтан</a:t>
                      </a:r>
                      <a:r>
                        <a:rPr lang="kk-KZ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айырылу арқылы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Адасу</a:t>
                      </a:r>
                      <a:r>
                        <a:rPr lang="kk-KZ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насихаттау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бопсалау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оқшаулау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6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Шектен</a:t>
                      </a:r>
                      <a:r>
                        <a:rPr lang="kk-KZ" sz="1800" b="1" baseline="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тыс ж</a:t>
                      </a:r>
                      <a:r>
                        <a:rPr lang="kk-KZ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үктелім</a:t>
                      </a:r>
                      <a:r>
                        <a:rPr lang="kk-KZ" sz="1800" b="1" baseline="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дезинформация </a:t>
                      </a:r>
                      <a:r>
                        <a:rPr lang="ru-RU" sz="1800" b="1" dirty="0" err="1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разноплановость</a:t>
                      </a: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күнделікті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күту</a:t>
                      </a:r>
                      <a:endParaRPr lang="ru-RU" sz="1800" b="1" dirty="0" smtClean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контраст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авторитет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Халықтыкі</a:t>
                      </a:r>
                      <a:endParaRPr lang="ru-RU" sz="1800" b="1" dirty="0" smtClean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Топтық</a:t>
                      </a: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сезім</a:t>
                      </a:r>
                      <a:endParaRPr lang="ru-RU" sz="1800" b="1" dirty="0" smtClean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Сезімталдық</a:t>
                      </a:r>
                      <a:endParaRPr lang="ru-RU" sz="1800" b="1" dirty="0" smtClean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қайталау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Ашық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қара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Calibri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kk-KZ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жақты ақпараттандыру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Қол жетімділікті шектеу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err="1" smtClean="0"/>
              <a:t>Әлеуметтік </a:t>
            </a:r>
            <a:r>
              <a:rPr lang="ru-RU" dirty="0" smtClean="0"/>
              <a:t>психология</a:t>
            </a:r>
          </a:p>
          <a:p>
            <a:r>
              <a:rPr lang="ru-RU" b="1" dirty="0" err="1" smtClean="0"/>
              <a:t>Авторлар</a:t>
            </a:r>
            <a:r>
              <a:rPr lang="ru-RU" b="1" dirty="0" smtClean="0"/>
              <a:t>:</a:t>
            </a:r>
            <a:r>
              <a:rPr lang="ru-RU" dirty="0" smtClean="0"/>
              <a:t> Дэвид Г. </a:t>
            </a:r>
            <a:r>
              <a:rPr lang="ru-RU" dirty="0" err="1" smtClean="0"/>
              <a:t>Майерс</a:t>
            </a:r>
            <a:r>
              <a:rPr lang="ru-RU" dirty="0" smtClean="0"/>
              <a:t>, Жан М. </a:t>
            </a:r>
            <a:r>
              <a:rPr lang="ru-RU" dirty="0" err="1" smtClean="0"/>
              <a:t>Туенж</a:t>
            </a:r>
            <a:endParaRPr lang="ru-RU" dirty="0" smtClean="0"/>
          </a:p>
          <a:p>
            <a:r>
              <a:rPr lang="ru-RU" b="1" dirty="0" err="1" smtClean="0"/>
              <a:t>Аудармашылар</a:t>
            </a:r>
            <a:r>
              <a:rPr lang="ru-RU" b="1" dirty="0" smtClean="0"/>
              <a:t>: </a:t>
            </a:r>
            <a:r>
              <a:rPr lang="ru-RU" dirty="0" err="1" smtClean="0"/>
              <a:t>Ерментаева</a:t>
            </a:r>
            <a:r>
              <a:rPr lang="ru-RU" dirty="0" smtClean="0"/>
              <a:t> А.Р., </a:t>
            </a:r>
            <a:r>
              <a:rPr lang="ru-RU" dirty="0" err="1" smtClean="0"/>
              <a:t>Қалкеева </a:t>
            </a:r>
            <a:r>
              <a:rPr lang="ru-RU" dirty="0" smtClean="0"/>
              <a:t>К.Р., </a:t>
            </a:r>
            <a:r>
              <a:rPr lang="ru-RU" dirty="0" err="1" smtClean="0"/>
              <a:t>Шолпанқұлова </a:t>
            </a:r>
            <a:r>
              <a:rPr lang="ru-RU" dirty="0" smtClean="0"/>
              <a:t>Г.К., </a:t>
            </a:r>
            <a:r>
              <a:rPr lang="ru-RU" dirty="0" err="1" smtClean="0"/>
              <a:t>Нурадинов</a:t>
            </a:r>
            <a:r>
              <a:rPr lang="ru-RU" dirty="0" smtClean="0"/>
              <a:t> А.С., </a:t>
            </a:r>
            <a:r>
              <a:rPr lang="ru-RU" dirty="0" err="1" smtClean="0"/>
              <a:t>Айқынбаева </a:t>
            </a:r>
            <a:r>
              <a:rPr lang="ru-RU" dirty="0" smtClean="0"/>
              <a:t>Г.Қ., </a:t>
            </a:r>
            <a:r>
              <a:rPr lang="ru-RU" dirty="0" err="1" smtClean="0"/>
              <a:t>Айтышева</a:t>
            </a:r>
            <a:r>
              <a:rPr lang="ru-RU" dirty="0" smtClean="0"/>
              <a:t> А.М</a:t>
            </a:r>
          </a:p>
          <a:p>
            <a:pPr marL="514350" indent="-514350">
              <a:buNone/>
            </a:pPr>
            <a:r>
              <a:rPr lang="en-US" dirty="0" smtClean="0">
                <a:hlinkClick r:id="rId2"/>
              </a:rPr>
              <a:t>https://openu.kz/kz/book/aleumettik-psihologiya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hlinkClick r:id="rId3"/>
              </a:rPr>
              <a:t>2.</a:t>
            </a:r>
            <a:r>
              <a:rPr lang="en-US" dirty="0" smtClean="0">
                <a:hlinkClick r:id="rId3"/>
              </a:rPr>
              <a:t>https://psyera.ru/4557/sposoby-psihologicheskogo-vozdeystviya-na-lyudey</a:t>
            </a:r>
            <a:endParaRPr lang="ru-RU" dirty="0" smtClean="0"/>
          </a:p>
          <a:p>
            <a:pPr marL="514350" indent="-514350">
              <a:buNone/>
            </a:pPr>
            <a:r>
              <a:rPr lang="en-US" dirty="0" smtClean="0">
                <a:hlinkClick r:id="rId4"/>
              </a:rPr>
              <a:t>https://donpi.ru/samorazvitie/interaktivnaya-storona-obshheniya-v-psihologii-osnovnye-ponyatiya.html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>
              <a:hlinkClick r:id="rId2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Қарым - қатынас бірлескен әрекет ретінде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sz="3800" dirty="0" err="1"/>
              <a:t>Интерактивті</a:t>
            </a:r>
            <a:r>
              <a:rPr lang="ru-RU" sz="3800" dirty="0"/>
              <a:t> </a:t>
            </a:r>
            <a:r>
              <a:rPr lang="ru-RU" sz="3800" dirty="0" err="1"/>
              <a:t>байланыс</a:t>
            </a:r>
            <a:r>
              <a:rPr lang="ru-RU" sz="3800" dirty="0"/>
              <a:t> - </a:t>
            </a:r>
            <a:r>
              <a:rPr lang="ru-RU" sz="3800" dirty="0" err="1"/>
              <a:t>бұл</a:t>
            </a:r>
            <a:r>
              <a:rPr lang="ru-RU" sz="3800" dirty="0"/>
              <a:t> </a:t>
            </a:r>
            <a:r>
              <a:rPr lang="ru-RU" sz="3800" dirty="0" err="1"/>
              <a:t>жеке</a:t>
            </a:r>
            <a:r>
              <a:rPr lang="ru-RU" sz="3800" dirty="0"/>
              <a:t> </a:t>
            </a:r>
            <a:r>
              <a:rPr lang="ru-RU" sz="3800" dirty="0" err="1"/>
              <a:t>тұлғалардың</a:t>
            </a:r>
            <a:r>
              <a:rPr lang="ru-RU" sz="3800" dirty="0"/>
              <a:t> </a:t>
            </a:r>
            <a:r>
              <a:rPr lang="ru-RU" sz="3800" dirty="0" err="1"/>
              <a:t>бірлескен</a:t>
            </a:r>
            <a:r>
              <a:rPr lang="ru-RU" sz="3800" dirty="0"/>
              <a:t> </a:t>
            </a:r>
            <a:r>
              <a:rPr lang="ru-RU" sz="3800" dirty="0" err="1"/>
              <a:t>қызметі</a:t>
            </a:r>
            <a:r>
              <a:rPr lang="ru-RU" sz="3800" dirty="0"/>
              <a:t>, </a:t>
            </a:r>
            <a:r>
              <a:rPr lang="ru-RU" sz="3800" dirty="0" err="1"/>
              <a:t>оның</a:t>
            </a:r>
            <a:r>
              <a:rPr lang="ru-RU" sz="3800" dirty="0"/>
              <a:t> </a:t>
            </a:r>
            <a:r>
              <a:rPr lang="ru-RU" sz="3800" dirty="0" err="1"/>
              <a:t>барысында</a:t>
            </a:r>
            <a:r>
              <a:rPr lang="ru-RU" sz="3800" dirty="0"/>
              <a:t> тек </a:t>
            </a:r>
            <a:r>
              <a:rPr lang="ru-RU" sz="3800" dirty="0" err="1"/>
              <a:t>ақпарат</a:t>
            </a:r>
            <a:r>
              <a:rPr lang="ru-RU" sz="3800" dirty="0"/>
              <a:t> </a:t>
            </a:r>
            <a:r>
              <a:rPr lang="ru-RU" sz="3800" dirty="0" err="1"/>
              <a:t>алмасу</a:t>
            </a:r>
            <a:r>
              <a:rPr lang="ru-RU" sz="3800" dirty="0"/>
              <a:t> </a:t>
            </a:r>
            <a:r>
              <a:rPr lang="ru-RU" sz="3800" dirty="0" err="1"/>
              <a:t>ғана</a:t>
            </a:r>
            <a:r>
              <a:rPr lang="ru-RU" sz="3800" dirty="0"/>
              <a:t> </a:t>
            </a:r>
            <a:r>
              <a:rPr lang="ru-RU" sz="3800" dirty="0" err="1"/>
              <a:t>емес</a:t>
            </a:r>
            <a:r>
              <a:rPr lang="ru-RU" sz="3800" dirty="0"/>
              <a:t>, </a:t>
            </a:r>
            <a:r>
              <a:rPr lang="ru-RU" sz="3800" dirty="0" err="1"/>
              <a:t>сонымен</a:t>
            </a:r>
            <a:r>
              <a:rPr lang="ru-RU" sz="3800" dirty="0"/>
              <a:t> </a:t>
            </a:r>
            <a:r>
              <a:rPr lang="ru-RU" sz="3800" dirty="0" err="1"/>
              <a:t>бірге</a:t>
            </a:r>
            <a:r>
              <a:rPr lang="ru-RU" sz="3800" dirty="0"/>
              <a:t> </a:t>
            </a:r>
            <a:r>
              <a:rPr lang="ru-RU" sz="3800" dirty="0" err="1"/>
              <a:t>бірлескен</a:t>
            </a:r>
            <a:r>
              <a:rPr lang="ru-RU" sz="3800" dirty="0"/>
              <a:t> </a:t>
            </a:r>
            <a:r>
              <a:rPr lang="ru-RU" sz="3800" dirty="0" err="1"/>
              <a:t>мақсаттар</a:t>
            </a:r>
            <a:r>
              <a:rPr lang="ru-RU" sz="3800" dirty="0"/>
              <a:t> </a:t>
            </a:r>
            <a:r>
              <a:rPr lang="ru-RU" sz="3800" dirty="0" err="1"/>
              <a:t>жүзеге</a:t>
            </a:r>
            <a:r>
              <a:rPr lang="ru-RU" sz="3800" dirty="0"/>
              <a:t> </a:t>
            </a:r>
            <a:r>
              <a:rPr lang="ru-RU" sz="3800" dirty="0" err="1"/>
              <a:t>асырылады</a:t>
            </a:r>
            <a:r>
              <a:rPr lang="ru-RU" sz="3800" dirty="0"/>
              <a:t>.</a:t>
            </a:r>
          </a:p>
          <a:p>
            <a:pPr fontAlgn="base">
              <a:buNone/>
            </a:pPr>
            <a:r>
              <a:rPr lang="ru-RU" sz="3800" dirty="0" err="1"/>
              <a:t>Мұндай</a:t>
            </a:r>
            <a:r>
              <a:rPr lang="ru-RU" sz="3800" dirty="0"/>
              <a:t> </a:t>
            </a:r>
            <a:r>
              <a:rPr lang="ru-RU" sz="3800" dirty="0" err="1"/>
              <a:t>өзара</a:t>
            </a:r>
            <a:r>
              <a:rPr lang="ru-RU" sz="3800" dirty="0"/>
              <a:t> </a:t>
            </a:r>
            <a:r>
              <a:rPr lang="ru-RU" sz="3800" dirty="0" err="1"/>
              <a:t>әрекеттесу</a:t>
            </a:r>
            <a:r>
              <a:rPr lang="ru-RU" sz="3800" dirty="0"/>
              <a:t> </a:t>
            </a:r>
            <a:r>
              <a:rPr lang="ru-RU" sz="3800" dirty="0" err="1"/>
              <a:t>кезінде</a:t>
            </a:r>
            <a:r>
              <a:rPr lang="ru-RU" sz="3800" dirty="0"/>
              <a:t> </a:t>
            </a:r>
            <a:r>
              <a:rPr lang="ru-RU" sz="3800" dirty="0" err="1"/>
              <a:t>адамдар</a:t>
            </a:r>
            <a:r>
              <a:rPr lang="ru-RU" sz="3800" dirty="0"/>
              <a:t> </a:t>
            </a:r>
            <a:r>
              <a:rPr lang="ru-RU" sz="3800" dirty="0" err="1"/>
              <a:t>сөйлеу</a:t>
            </a:r>
            <a:r>
              <a:rPr lang="ru-RU" sz="3800" dirty="0"/>
              <a:t> </a:t>
            </a:r>
            <a:r>
              <a:rPr lang="ru-RU" sz="3800" dirty="0" err="1"/>
              <a:t>арқылы</a:t>
            </a:r>
            <a:r>
              <a:rPr lang="ru-RU" sz="3800" dirty="0"/>
              <a:t> </a:t>
            </a:r>
            <a:r>
              <a:rPr lang="ru-RU" sz="3800" dirty="0" err="1"/>
              <a:t>сөйлесулерге</a:t>
            </a:r>
            <a:r>
              <a:rPr lang="ru-RU" sz="3800" dirty="0"/>
              <a:t> </a:t>
            </a:r>
            <a:r>
              <a:rPr lang="ru-RU" sz="3800" dirty="0" err="1"/>
              <a:t>кіріп</a:t>
            </a:r>
            <a:r>
              <a:rPr lang="ru-RU" sz="3800" dirty="0"/>
              <a:t> </a:t>
            </a:r>
            <a:r>
              <a:rPr lang="ru-RU" sz="3800" dirty="0" err="1"/>
              <a:t>қана</a:t>
            </a:r>
            <a:r>
              <a:rPr lang="ru-RU" sz="3800" dirty="0"/>
              <a:t> </a:t>
            </a:r>
            <a:r>
              <a:rPr lang="ru-RU" sz="3800" dirty="0" err="1"/>
              <a:t>қоймайды</a:t>
            </a:r>
            <a:r>
              <a:rPr lang="ru-RU" sz="3800" dirty="0"/>
              <a:t>, </a:t>
            </a:r>
            <a:r>
              <a:rPr lang="ru-RU" sz="3800" dirty="0" err="1"/>
              <a:t>сонымен</a:t>
            </a:r>
            <a:r>
              <a:rPr lang="ru-RU" sz="3800" dirty="0"/>
              <a:t> </a:t>
            </a:r>
            <a:r>
              <a:rPr lang="ru-RU" sz="3800" dirty="0" err="1"/>
              <a:t>бірге</a:t>
            </a:r>
            <a:r>
              <a:rPr lang="ru-RU" sz="3800" dirty="0"/>
              <a:t> </a:t>
            </a:r>
            <a:r>
              <a:rPr lang="ru-RU" sz="3800" dirty="0" err="1"/>
              <a:t>бірлескен</a:t>
            </a:r>
            <a:r>
              <a:rPr lang="ru-RU" sz="3800" dirty="0"/>
              <a:t> </a:t>
            </a:r>
            <a:r>
              <a:rPr lang="ru-RU" sz="3800" dirty="0" err="1"/>
              <a:t>әрекеттер</a:t>
            </a:r>
            <a:r>
              <a:rPr lang="ru-RU" sz="3800" dirty="0"/>
              <a:t> мен </a:t>
            </a:r>
            <a:r>
              <a:rPr lang="ru-RU" sz="3800" dirty="0" err="1"/>
              <a:t>әрекеттер</a:t>
            </a:r>
            <a:r>
              <a:rPr lang="ru-RU" sz="3800" dirty="0"/>
              <a:t> </a:t>
            </a:r>
            <a:r>
              <a:rPr lang="ru-RU" sz="3800" dirty="0" err="1"/>
              <a:t>жасайды</a:t>
            </a:r>
            <a:r>
              <a:rPr lang="ru-RU" sz="3800" dirty="0"/>
              <a:t>.</a:t>
            </a:r>
          </a:p>
          <a:p>
            <a:pPr fontAlgn="base">
              <a:buNone/>
            </a:pPr>
            <a:r>
              <a:rPr lang="ru-RU" sz="3800" dirty="0" err="1"/>
              <a:t>Қарым-қатынас</a:t>
            </a:r>
            <a:r>
              <a:rPr lang="ru-RU" sz="3800" dirty="0"/>
              <a:t> </a:t>
            </a:r>
            <a:r>
              <a:rPr lang="ru-RU" sz="3800" dirty="0" err="1"/>
              <a:t>кезінде</a:t>
            </a:r>
            <a:r>
              <a:rPr lang="ru-RU" sz="3800" dirty="0"/>
              <a:t> </a:t>
            </a:r>
            <a:r>
              <a:rPr lang="ru-RU" sz="3800" dirty="0" err="1"/>
              <a:t>оның</a:t>
            </a:r>
            <a:r>
              <a:rPr lang="ru-RU" sz="3800" dirty="0"/>
              <a:t> </a:t>
            </a:r>
            <a:r>
              <a:rPr lang="ru-RU" sz="3800" dirty="0" err="1"/>
              <a:t>барлық</a:t>
            </a:r>
            <a:r>
              <a:rPr lang="ru-RU" sz="3800" dirty="0"/>
              <a:t> </a:t>
            </a:r>
            <a:r>
              <a:rPr lang="ru-RU" sz="3800" dirty="0" err="1"/>
              <a:t>қатысушыларының</a:t>
            </a:r>
            <a:r>
              <a:rPr lang="ru-RU" sz="3800" dirty="0"/>
              <a:t> </a:t>
            </a:r>
            <a:r>
              <a:rPr lang="ru-RU" sz="3800" dirty="0" err="1"/>
              <a:t>бір-біріне</a:t>
            </a:r>
            <a:r>
              <a:rPr lang="ru-RU" sz="3800" dirty="0"/>
              <a:t> </a:t>
            </a:r>
            <a:r>
              <a:rPr lang="ru-RU" sz="3800" dirty="0" err="1"/>
              <a:t>өзара</a:t>
            </a:r>
            <a:r>
              <a:rPr lang="ru-RU" sz="3800" dirty="0"/>
              <a:t> </a:t>
            </a:r>
            <a:r>
              <a:rPr lang="ru-RU" sz="3800" dirty="0" err="1"/>
              <a:t>әсер</a:t>
            </a:r>
            <a:r>
              <a:rPr lang="ru-RU" sz="3800" dirty="0"/>
              <a:t> </a:t>
            </a:r>
            <a:r>
              <a:rPr lang="ru-RU" sz="3800" dirty="0" err="1"/>
              <a:t>етуі</a:t>
            </a:r>
            <a:r>
              <a:rPr lang="ru-RU" sz="3800" dirty="0"/>
              <a:t> </a:t>
            </a:r>
            <a:r>
              <a:rPr lang="ru-RU" sz="3800" dirty="0" err="1"/>
              <a:t>байқалады</a:t>
            </a:r>
            <a:r>
              <a:rPr lang="ru-RU" sz="3800" dirty="0"/>
              <a:t>, </a:t>
            </a:r>
            <a:r>
              <a:rPr lang="ru-RU" sz="3800" dirty="0" err="1"/>
              <a:t>нәтижесінде</a:t>
            </a:r>
            <a:r>
              <a:rPr lang="ru-RU" sz="3800" dirty="0"/>
              <a:t> </a:t>
            </a:r>
            <a:r>
              <a:rPr lang="ru-RU" sz="3800" dirty="0" err="1"/>
              <a:t>әрекет</a:t>
            </a:r>
            <a:r>
              <a:rPr lang="ru-RU" sz="3800" dirty="0"/>
              <a:t> </a:t>
            </a:r>
            <a:r>
              <a:rPr lang="ru-RU" sz="3800" dirty="0" err="1"/>
              <a:t>жалпы</a:t>
            </a:r>
            <a:r>
              <a:rPr lang="ru-RU" sz="3800" dirty="0"/>
              <a:t> </a:t>
            </a:r>
            <a:r>
              <a:rPr lang="ru-RU" sz="3800" dirty="0" err="1"/>
              <a:t>көзқарастардың</a:t>
            </a:r>
            <a:r>
              <a:rPr lang="ru-RU" sz="3800" dirty="0"/>
              <a:t>, </a:t>
            </a:r>
            <a:r>
              <a:rPr lang="ru-RU" sz="3800" dirty="0" err="1"/>
              <a:t>мақсаттардың</a:t>
            </a:r>
            <a:r>
              <a:rPr lang="ru-RU" sz="3800" dirty="0"/>
              <a:t> </a:t>
            </a:r>
            <a:r>
              <a:rPr lang="ru-RU" sz="3800" dirty="0" err="1"/>
              <a:t>пайда</a:t>
            </a:r>
            <a:r>
              <a:rPr lang="ru-RU" sz="3800" dirty="0"/>
              <a:t> </a:t>
            </a:r>
            <a:r>
              <a:rPr lang="ru-RU" sz="3800" dirty="0" err="1"/>
              <a:t>болуына</a:t>
            </a:r>
            <a:r>
              <a:rPr lang="ru-RU" sz="3800" dirty="0"/>
              <a:t> </a:t>
            </a:r>
            <a:r>
              <a:rPr lang="ru-RU" sz="3800" dirty="0" err="1"/>
              <a:t>байланысты</a:t>
            </a:r>
            <a:r>
              <a:rPr lang="ru-RU" sz="3800" dirty="0"/>
              <a:t> </a:t>
            </a:r>
            <a:r>
              <a:rPr lang="ru-RU" sz="3800" dirty="0" err="1"/>
              <a:t>тиімді</a:t>
            </a:r>
            <a:r>
              <a:rPr lang="ru-RU" sz="3800" dirty="0"/>
              <a:t> </a:t>
            </a:r>
            <a:r>
              <a:rPr lang="ru-RU" sz="3800" dirty="0" err="1"/>
              <a:t>болады</a:t>
            </a:r>
            <a:r>
              <a:rPr lang="ru-RU" sz="3800" dirty="0"/>
              <a:t>.</a:t>
            </a:r>
          </a:p>
          <a:p>
            <a:pPr fontAlgn="base">
              <a:buNone/>
            </a:pPr>
            <a:r>
              <a:rPr lang="ru-RU" sz="3800" dirty="0" err="1"/>
              <a:t>Өзара</a:t>
            </a:r>
            <a:r>
              <a:rPr lang="ru-RU" sz="3800" dirty="0"/>
              <a:t> </a:t>
            </a:r>
            <a:r>
              <a:rPr lang="ru-RU" sz="3800" dirty="0" err="1"/>
              <a:t>әрекеттесу</a:t>
            </a:r>
            <a:r>
              <a:rPr lang="ru-RU" sz="3800" dirty="0"/>
              <a:t> </a:t>
            </a:r>
            <a:r>
              <a:rPr lang="ru-RU" sz="3800" dirty="0" err="1"/>
              <a:t>субъектілері</a:t>
            </a:r>
            <a:r>
              <a:rPr lang="ru-RU" sz="3800" dirty="0"/>
              <a:t> </a:t>
            </a:r>
            <a:r>
              <a:rPr lang="ru-RU" sz="3800" dirty="0" err="1"/>
              <a:t>белгілі</a:t>
            </a:r>
            <a:r>
              <a:rPr lang="ru-RU" sz="3800" dirty="0"/>
              <a:t> </a:t>
            </a:r>
            <a:r>
              <a:rPr lang="ru-RU" sz="3800" dirty="0" err="1"/>
              <a:t>бір</a:t>
            </a:r>
            <a:r>
              <a:rPr lang="ru-RU" sz="3800" dirty="0"/>
              <a:t> </a:t>
            </a:r>
            <a:r>
              <a:rPr lang="ru-RU" sz="3800" dirty="0" err="1"/>
              <a:t>нәтижеге</a:t>
            </a:r>
            <a:r>
              <a:rPr lang="ru-RU" sz="3800" dirty="0"/>
              <a:t> </a:t>
            </a:r>
            <a:r>
              <a:rPr lang="ru-RU" sz="3800" dirty="0" err="1"/>
              <a:t>қол</a:t>
            </a:r>
            <a:r>
              <a:rPr lang="ru-RU" sz="3800" dirty="0"/>
              <a:t> </a:t>
            </a:r>
            <a:r>
              <a:rPr lang="ru-RU" sz="3800" dirty="0" err="1"/>
              <a:t>жеткізуге</a:t>
            </a:r>
            <a:r>
              <a:rPr lang="ru-RU" sz="3800" dirty="0"/>
              <a:t> </a:t>
            </a:r>
            <a:r>
              <a:rPr lang="ru-RU" sz="3800" dirty="0" err="1"/>
              <a:t>күш</a:t>
            </a:r>
            <a:r>
              <a:rPr lang="ru-RU" sz="3800" dirty="0"/>
              <a:t> </a:t>
            </a:r>
            <a:r>
              <a:rPr lang="ru-RU" sz="3800" dirty="0" err="1"/>
              <a:t>салады</a:t>
            </a:r>
            <a:r>
              <a:rPr lang="ru-RU" sz="3800" dirty="0"/>
              <a:t>, </a:t>
            </a:r>
            <a:r>
              <a:rPr lang="ru-RU" sz="3800" dirty="0" err="1"/>
              <a:t>оған</a:t>
            </a:r>
            <a:r>
              <a:rPr lang="ru-RU" sz="3800" dirty="0"/>
              <a:t> </a:t>
            </a:r>
            <a:r>
              <a:rPr lang="ru-RU" sz="3800" dirty="0" err="1"/>
              <a:t>қызығушылық</a:t>
            </a:r>
            <a:r>
              <a:rPr lang="ru-RU" sz="3800" dirty="0"/>
              <a:t> </a:t>
            </a:r>
            <a:r>
              <a:rPr lang="ru-RU" sz="3800" dirty="0" err="1"/>
              <a:t>танытады</a:t>
            </a:r>
            <a:r>
              <a:rPr lang="ru-RU" sz="3800" dirty="0" smtClean="0"/>
              <a:t>.</a:t>
            </a:r>
            <a:r>
              <a:rPr lang="ru-RU" sz="4000" dirty="0"/>
              <a:t> </a:t>
            </a:r>
            <a:br>
              <a:rPr lang="ru-RU" sz="4000" dirty="0"/>
            </a:br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интерактивті</a:t>
            </a:r>
            <a:r>
              <a:rPr lang="ru-RU" dirty="0"/>
              <a:t> </a:t>
            </a:r>
            <a:r>
              <a:rPr lang="ru-RU" dirty="0" err="1"/>
              <a:t>жағы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адамдармен</a:t>
            </a:r>
            <a:r>
              <a:rPr lang="ru-RU" dirty="0"/>
              <a:t> </a:t>
            </a:r>
            <a:r>
              <a:rPr lang="ru-RU" dirty="0" err="1"/>
              <a:t>күш</a:t>
            </a:r>
            <a:r>
              <a:rPr lang="ru-RU" dirty="0"/>
              <a:t> </a:t>
            </a:r>
            <a:r>
              <a:rPr lang="ru-RU" dirty="0" err="1"/>
              <a:t>біріктіру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мақсаттарға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тұлғаңызды</a:t>
            </a:r>
            <a:r>
              <a:rPr lang="ru-RU" dirty="0"/>
              <a:t> </a:t>
            </a:r>
            <a:r>
              <a:rPr lang="ru-RU" dirty="0" err="1"/>
              <a:t>дамытуға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ru-RU" sz="38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Интерактивт</a:t>
            </a:r>
            <a:r>
              <a:rPr lang="kk-KZ" b="1" dirty="0" smtClean="0"/>
              <a:t>і бірлескен әрекеттің үш жағы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750099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</a:t>
            </a:r>
            <a:r>
              <a:rPr lang="ru-RU" b="1" dirty="0" err="1" smtClean="0">
                <a:solidFill>
                  <a:srgbClr val="FF0000"/>
                </a:solidFill>
              </a:rPr>
              <a:t>Позитивті</a:t>
            </a:r>
            <a:r>
              <a:rPr lang="ru-RU" dirty="0"/>
              <a:t>(</a:t>
            </a:r>
            <a:r>
              <a:rPr lang="ru-RU" dirty="0" err="1"/>
              <a:t>ынтымақтастық</a:t>
            </a:r>
            <a:r>
              <a:rPr lang="ru-RU" dirty="0"/>
              <a:t>, </a:t>
            </a:r>
            <a:r>
              <a:rPr lang="ru-RU" dirty="0" err="1"/>
              <a:t>келісім</a:t>
            </a:r>
            <a:r>
              <a:rPr lang="ru-RU" dirty="0"/>
              <a:t>, </a:t>
            </a:r>
            <a:r>
              <a:rPr lang="ru-RU" dirty="0" err="1"/>
              <a:t>тұру</a:t>
            </a:r>
            <a:r>
              <a:rPr lang="ru-RU" dirty="0"/>
              <a:t>, </a:t>
            </a:r>
            <a:r>
              <a:rPr lang="ru-RU" dirty="0" err="1"/>
              <a:t>бірлестік</a:t>
            </a:r>
            <a:r>
              <a:rPr lang="ru-RU" dirty="0"/>
              <a:t>).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қатысушылары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нәтижеге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бірлескен</a:t>
            </a:r>
            <a:r>
              <a:rPr lang="ru-RU" dirty="0"/>
              <a:t> </a:t>
            </a:r>
            <a:r>
              <a:rPr lang="ru-RU" dirty="0" err="1"/>
              <a:t>іс-әрекеттерді</a:t>
            </a:r>
            <a:r>
              <a:rPr lang="ru-RU" dirty="0"/>
              <a:t> </a:t>
            </a:r>
            <a:r>
              <a:rPr lang="ru-RU" dirty="0" err="1"/>
              <a:t>ұйымдастыруда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 </a:t>
            </a:r>
            <a:r>
              <a:rPr lang="ru-RU" dirty="0" err="1"/>
              <a:t>Ынтымақтастықта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мақсатқа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біріктіріледі</a:t>
            </a:r>
            <a:r>
              <a:rPr lang="ru-RU" dirty="0"/>
              <a:t>. </a:t>
            </a:r>
            <a:r>
              <a:rPr lang="ru-RU" dirty="0" err="1"/>
              <a:t>Келісім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белсенділікке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қатыса</a:t>
            </a:r>
            <a:r>
              <a:rPr lang="ru-RU" dirty="0"/>
              <a:t> </a:t>
            </a:r>
            <a:r>
              <a:rPr lang="ru-RU" dirty="0" err="1"/>
              <a:t>бермейді</a:t>
            </a:r>
            <a:r>
              <a:rPr lang="ru-RU" dirty="0"/>
              <a:t>, </a:t>
            </a:r>
            <a:r>
              <a:rPr lang="ru-RU" dirty="0" err="1"/>
              <a:t>көпшіліктің</a:t>
            </a:r>
            <a:r>
              <a:rPr lang="ru-RU" dirty="0"/>
              <a:t> </a:t>
            </a:r>
            <a:r>
              <a:rPr lang="ru-RU" dirty="0" err="1"/>
              <a:t>ұстанымын</a:t>
            </a:r>
            <a:r>
              <a:rPr lang="ru-RU" dirty="0"/>
              <a:t> </a:t>
            </a:r>
            <a:r>
              <a:rPr lang="ru-RU" dirty="0" err="1"/>
              <a:t>мақұлдайтынын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err="1"/>
              <a:t>Бейімделу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жағдайларға</a:t>
            </a:r>
            <a:r>
              <a:rPr lang="ru-RU" dirty="0"/>
              <a:t> </a:t>
            </a:r>
            <a:r>
              <a:rPr lang="ru-RU" dirty="0" err="1"/>
              <a:t>бейімделуін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Ассоциация - </a:t>
            </a:r>
            <a:r>
              <a:rPr lang="ru-RU" dirty="0" err="1"/>
              <a:t>процеске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</a:t>
            </a:r>
            <a:r>
              <a:rPr lang="ru-RU" b="1" dirty="0" err="1" smtClean="0">
                <a:solidFill>
                  <a:srgbClr val="FF0000"/>
                </a:solidFill>
              </a:rPr>
              <a:t>Жарысу</a:t>
            </a:r>
            <a:r>
              <a:rPr lang="ru-RU" b="1" dirty="0" smtClean="0"/>
              <a:t> </a:t>
            </a:r>
            <a:r>
              <a:rPr lang="ru-RU" dirty="0"/>
              <a:t>(</a:t>
            </a:r>
            <a:r>
              <a:rPr lang="ru-RU" dirty="0" err="1"/>
              <a:t>бәсекелестік</a:t>
            </a:r>
            <a:r>
              <a:rPr lang="ru-RU" dirty="0"/>
              <a:t>, </a:t>
            </a:r>
            <a:r>
              <a:rPr lang="ru-RU" dirty="0" err="1"/>
              <a:t>бәсекелестік</a:t>
            </a:r>
            <a:r>
              <a:rPr lang="ru-RU" dirty="0"/>
              <a:t>).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бәсекелестік</a:t>
            </a:r>
            <a:r>
              <a:rPr lang="ru-RU" dirty="0"/>
              <a:t> </a:t>
            </a:r>
            <a:r>
              <a:rPr lang="ru-RU" dirty="0" err="1"/>
              <a:t>сәт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кезекте</a:t>
            </a:r>
            <a:r>
              <a:rPr lang="ru-RU" dirty="0"/>
              <a:t> </a:t>
            </a:r>
            <a:r>
              <a:rPr lang="ru-RU" dirty="0" err="1"/>
              <a:t>келеді.Бәсекелестікте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артықшылықтар</a:t>
            </a:r>
            <a:r>
              <a:rPr lang="ru-RU" dirty="0"/>
              <a:t> мен </a:t>
            </a:r>
            <a:r>
              <a:rPr lang="ru-RU" dirty="0" err="1"/>
              <a:t>жетістіктерді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субъектілер</a:t>
            </a:r>
            <a:r>
              <a:rPr lang="ru-RU" dirty="0"/>
              <a:t> </a:t>
            </a:r>
            <a:r>
              <a:rPr lang="ru-RU" dirty="0" err="1"/>
              <a:t>мүдделерінің</a:t>
            </a:r>
            <a:r>
              <a:rPr lang="ru-RU" dirty="0"/>
              <a:t> </a:t>
            </a:r>
            <a:r>
              <a:rPr lang="ru-RU" dirty="0" err="1"/>
              <a:t>қақтығысы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процесс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ru-RU" dirty="0" smtClean="0"/>
              <a:t>3.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Негативті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dirty="0"/>
              <a:t>(</a:t>
            </a:r>
            <a:r>
              <a:rPr lang="ru-RU" dirty="0" err="1"/>
              <a:t>жанжал</a:t>
            </a:r>
            <a:r>
              <a:rPr lang="ru-RU" dirty="0"/>
              <a:t>, оппозиция, </a:t>
            </a:r>
            <a:r>
              <a:rPr lang="ru-RU" dirty="0" err="1"/>
              <a:t>бөліну</a:t>
            </a:r>
            <a:r>
              <a:rPr lang="ru-RU" dirty="0"/>
              <a:t>). </a:t>
            </a:r>
            <a:r>
              <a:rPr lang="ru-RU" dirty="0" err="1"/>
              <a:t>Бұл</a:t>
            </a:r>
            <a:r>
              <a:rPr lang="ru-RU" dirty="0"/>
              <a:t> не? </a:t>
            </a:r>
            <a:r>
              <a:rPr lang="ru-RU" dirty="0" err="1"/>
              <a:t>Бірлескен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әрекеттесуге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кедергілер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болады.Қатысу</a:t>
            </a:r>
            <a:r>
              <a:rPr lang="ru-RU" dirty="0"/>
              <a:t> </a:t>
            </a:r>
            <a:r>
              <a:rPr lang="ru-RU" dirty="0" err="1"/>
              <a:t>интерактивті</a:t>
            </a:r>
            <a:r>
              <a:rPr lang="ru-RU" dirty="0"/>
              <a:t> </a:t>
            </a:r>
            <a:r>
              <a:rPr lang="ru-RU" dirty="0" err="1"/>
              <a:t>әрекеттің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нұсқасы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келіспеушіліктер</a:t>
            </a:r>
            <a:r>
              <a:rPr lang="ru-RU" dirty="0"/>
              <a:t> мен </a:t>
            </a:r>
            <a:r>
              <a:rPr lang="ru-RU" dirty="0" err="1"/>
              <a:t>даулар</a:t>
            </a:r>
            <a:r>
              <a:rPr lang="ru-RU" dirty="0"/>
              <a:t> </a:t>
            </a:r>
            <a:r>
              <a:rPr lang="ru-RU" dirty="0" err="1"/>
              <a:t>туындайды</a:t>
            </a:r>
            <a:r>
              <a:rPr lang="ru-RU" dirty="0"/>
              <a:t>.</a:t>
            </a:r>
          </a:p>
          <a:p>
            <a:pPr fontAlgn="base">
              <a:buNone/>
            </a:pPr>
            <a:r>
              <a:rPr lang="ru-RU" dirty="0"/>
              <a:t>Оппозиция -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әрекетке</a:t>
            </a:r>
            <a:r>
              <a:rPr lang="ru-RU" dirty="0"/>
              <a:t>,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моделіне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стратегияға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реакцияның</a:t>
            </a:r>
            <a:r>
              <a:rPr lang="ru-RU" dirty="0"/>
              <a:t> </a:t>
            </a:r>
            <a:r>
              <a:rPr lang="ru-RU" dirty="0" err="1"/>
              <a:t>көрінісі</a:t>
            </a:r>
            <a:r>
              <a:rPr lang="ru-RU" dirty="0"/>
              <a:t>. Диссоциация </a:t>
            </a:r>
            <a:r>
              <a:rPr lang="ru-RU" dirty="0" err="1"/>
              <a:t>дегеніміз</a:t>
            </a:r>
            <a:r>
              <a:rPr lang="ru-RU" dirty="0"/>
              <a:t> -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жағдайдан</a:t>
            </a:r>
            <a:r>
              <a:rPr lang="ru-RU" dirty="0"/>
              <a:t>, оны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шығарып</a:t>
            </a:r>
            <a:r>
              <a:rPr lang="ru-RU" dirty="0"/>
              <a:t> </a:t>
            </a:r>
            <a:r>
              <a:rPr lang="ru-RU" dirty="0" err="1"/>
              <a:t>тастауынан</a:t>
            </a:r>
            <a:r>
              <a:rPr lang="ru-RU" dirty="0"/>
              <a:t> </a:t>
            </a:r>
            <a:r>
              <a:rPr lang="ru-RU" dirty="0" err="1"/>
              <a:t>қорғайтын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процесс.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жатқанның</a:t>
            </a:r>
            <a:r>
              <a:rPr lang="ru-RU" dirty="0"/>
              <a:t> </a:t>
            </a:r>
            <a:r>
              <a:rPr lang="ru-RU" dirty="0" err="1"/>
              <a:t>бәрі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біреуге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елестетеді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Б</a:t>
            </a:r>
            <a:r>
              <a:rPr lang="ru-RU" dirty="0" err="1" smtClean="0">
                <a:solidFill>
                  <a:srgbClr val="FF0000"/>
                </a:solidFill>
              </a:rPr>
              <a:t>ірлескен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іс-әрекетті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ұйымдастыру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формалары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539750"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Бірлескен-индивидуалды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іс-әрекет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қатысушы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тәуелсіз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жұмыстың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жасаған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;</a:t>
            </a:r>
            <a:endParaRPr lang="ru-RU" dirty="0" smtClean="0"/>
          </a:p>
          <a:p>
            <a:pPr marL="0" indent="53975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Бірлескен</a:t>
            </a:r>
            <a:r>
              <a:rPr lang="ru-RU" dirty="0" smtClean="0">
                <a:solidFill>
                  <a:srgbClr val="FF0000"/>
                </a:solidFill>
              </a:rPr>
              <a:t> –</a:t>
            </a:r>
            <a:r>
              <a:rPr lang="ru-RU" dirty="0" err="1" smtClean="0">
                <a:solidFill>
                  <a:srgbClr val="FF0000"/>
                </a:solidFill>
              </a:rPr>
              <a:t>жүйелі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әрекет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тапсырманы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қатысушы</a:t>
            </a:r>
            <a:r>
              <a:rPr lang="ru-RU" dirty="0"/>
              <a:t> </a:t>
            </a:r>
            <a:r>
              <a:rPr lang="ru-RU" dirty="0" err="1"/>
              <a:t>рет-ретімен</a:t>
            </a:r>
            <a:r>
              <a:rPr lang="ru-RU" dirty="0"/>
              <a:t> </a:t>
            </a:r>
            <a:r>
              <a:rPr lang="ru-RU" dirty="0" err="1"/>
              <a:t>орындаған</a:t>
            </a:r>
            <a:r>
              <a:rPr lang="ru-RU" dirty="0"/>
              <a:t> </a:t>
            </a:r>
            <a:r>
              <a:rPr lang="ru-RU" dirty="0" err="1"/>
              <a:t>кезде;</a:t>
            </a:r>
            <a:r>
              <a:rPr lang="ru-RU" dirty="0" err="1" smtClean="0">
                <a:solidFill>
                  <a:srgbClr val="FF0000"/>
                </a:solidFill>
              </a:rPr>
              <a:t>Бірлескен</a:t>
            </a:r>
            <a:r>
              <a:rPr lang="ru-RU" dirty="0" smtClean="0">
                <a:solidFill>
                  <a:srgbClr val="FF0000"/>
                </a:solidFill>
              </a:rPr>
              <a:t> –</a:t>
            </a:r>
            <a:r>
              <a:rPr lang="ru-RU" dirty="0" err="1" smtClean="0">
                <a:solidFill>
                  <a:srgbClr val="FF0000"/>
                </a:solidFill>
              </a:rPr>
              <a:t>өзара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әрекет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етуші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</a:t>
            </a:r>
            <a:r>
              <a:rPr lang="ru-RU" dirty="0" smtClean="0">
                <a:solidFill>
                  <a:srgbClr val="FF0000"/>
                </a:solidFill>
              </a:rPr>
              <a:t> -</a:t>
            </a:r>
            <a:r>
              <a:rPr lang="ru-RU" dirty="0" err="1" smtClean="0">
                <a:solidFill>
                  <a:srgbClr val="FF0000"/>
                </a:solidFill>
              </a:rPr>
              <a:t>әрекет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қатысушының</a:t>
            </a:r>
            <a:r>
              <a:rPr lang="ru-RU" dirty="0"/>
              <a:t> </a:t>
            </a:r>
            <a:r>
              <a:rPr lang="ru-RU" dirty="0" err="1"/>
              <a:t>басқалармен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әрекеттесуі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Жеке </a:t>
            </a:r>
            <a:r>
              <a:rPr lang="ru-RU" dirty="0" err="1" smtClean="0"/>
              <a:t>тұлғаларлың</a:t>
            </a:r>
            <a:r>
              <a:rPr lang="ru-RU" dirty="0" smtClean="0"/>
              <a:t> </a:t>
            </a:r>
            <a:r>
              <a:rPr lang="ru-RU" dirty="0" err="1" smtClean="0"/>
              <a:t>бірі</a:t>
            </a:r>
            <a:r>
              <a:rPr lang="ru-RU" dirty="0" smtClean="0"/>
              <a:t> </a:t>
            </a:r>
            <a:r>
              <a:rPr lang="ru-RU" dirty="0" err="1" smtClean="0"/>
              <a:t>біріне</a:t>
            </a:r>
            <a:r>
              <a:rPr lang="ru-RU" dirty="0" smtClean="0"/>
              <a:t> </a:t>
            </a:r>
            <a:r>
              <a:rPr lang="ru-RU" dirty="0" err="1" smtClean="0"/>
              <a:t>әсер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 </a:t>
            </a:r>
            <a:r>
              <a:rPr lang="ru-RU" dirty="0" err="1" smtClean="0"/>
              <a:t>тәсілдері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ru-RU" dirty="0" smtClean="0"/>
              <a:t>.</a:t>
            </a:r>
            <a:r>
              <a:rPr lang="ru-RU" dirty="0" err="1" smtClean="0"/>
              <a:t>жұғу</a:t>
            </a:r>
            <a:r>
              <a:rPr lang="ru-RU" dirty="0" smtClean="0"/>
              <a:t> 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жағдайларға</a:t>
            </a:r>
            <a:r>
              <a:rPr lang="ru-RU" dirty="0"/>
              <a:t> </a:t>
            </a:r>
            <a:r>
              <a:rPr lang="ru-RU" dirty="0" err="1"/>
              <a:t>бейсаналық</a:t>
            </a:r>
            <a:r>
              <a:rPr lang="ru-RU" dirty="0"/>
              <a:t>, </a:t>
            </a:r>
            <a:r>
              <a:rPr lang="ru-RU" dirty="0" err="1"/>
              <a:t>еріксіз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. Инфекция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мінез-құлқының</a:t>
            </a:r>
            <a:r>
              <a:rPr lang="ru-RU" dirty="0"/>
              <a:t> </a:t>
            </a:r>
            <a:r>
              <a:rPr lang="ru-RU" dirty="0" err="1"/>
              <a:t>өздігінен</a:t>
            </a:r>
            <a:r>
              <a:rPr lang="ru-RU" dirty="0"/>
              <a:t> </a:t>
            </a:r>
            <a:r>
              <a:rPr lang="ru-RU" dirty="0" err="1"/>
              <a:t>көрінетін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механизмінің</a:t>
            </a:r>
            <a:r>
              <a:rPr lang="ru-RU" dirty="0"/>
              <a:t> </a:t>
            </a:r>
            <a:r>
              <a:rPr lang="ru-RU" dirty="0" err="1"/>
              <a:t>формасы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Әлеуметтік-психологиялық</a:t>
            </a:r>
            <a:r>
              <a:rPr lang="ru-RU" dirty="0"/>
              <a:t> </a:t>
            </a:r>
            <a:r>
              <a:rPr lang="ru-RU" dirty="0" err="1"/>
              <a:t>инфекцияның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жасайтын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әсерлерін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күшейту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азаяды</a:t>
            </a:r>
            <a:r>
              <a:rPr lang="ru-RU" dirty="0"/>
              <a:t>. Инфекция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етуді</a:t>
            </a:r>
            <a:r>
              <a:rPr lang="ru-RU" dirty="0"/>
              <a:t> </a:t>
            </a:r>
            <a:r>
              <a:rPr lang="ru-RU" dirty="0" err="1"/>
              <a:t>күшейтетін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- </a:t>
            </a:r>
            <a:r>
              <a:rPr lang="ru-RU" dirty="0" err="1"/>
              <a:t>дүрбелең</a:t>
            </a:r>
            <a:r>
              <a:rPr lang="ru-RU" dirty="0"/>
              <a:t>. </a:t>
            </a:r>
            <a:r>
              <a:rPr lang="ru-RU" dirty="0" err="1"/>
              <a:t>Дүрбелең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адамдарда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Дүрбелеңнің</a:t>
            </a:r>
            <a:r>
              <a:rPr lang="ru-RU" dirty="0"/>
              <a:t> </a:t>
            </a:r>
            <a:r>
              <a:rPr lang="ru-RU" dirty="0" err="1"/>
              <a:t>бірден-бір</a:t>
            </a:r>
            <a:r>
              <a:rPr lang="ru-RU" dirty="0"/>
              <a:t>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жаңалықтың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күйзелісті</a:t>
            </a:r>
            <a:r>
              <a:rPr lang="ru-RU" dirty="0"/>
              <a:t> </a:t>
            </a:r>
            <a:r>
              <a:rPr lang="ru-RU" dirty="0" err="1"/>
              <a:t>тудыруы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Илану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екіншісіне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қасақана</a:t>
            </a:r>
            <a:r>
              <a:rPr lang="ru-RU" dirty="0"/>
              <a:t>, </a:t>
            </a:r>
            <a:r>
              <a:rPr lang="ru-RU" dirty="0" err="1"/>
              <a:t>негізсіз</a:t>
            </a:r>
            <a:r>
              <a:rPr lang="ru-RU" dirty="0"/>
              <a:t> </a:t>
            </a:r>
            <a:r>
              <a:rPr lang="ru-RU" dirty="0" err="1"/>
              <a:t>әсері</a:t>
            </a:r>
            <a:r>
              <a:rPr lang="ru-RU" dirty="0"/>
              <a:t> бар. </a:t>
            </a:r>
            <a:r>
              <a:rPr lang="ru-RU" dirty="0" err="1"/>
              <a:t>Ұсыныс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, </a:t>
            </a:r>
            <a:r>
              <a:rPr lang="ru-RU" dirty="0" err="1"/>
              <a:t>хабарлама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сыни</a:t>
            </a:r>
            <a:r>
              <a:rPr lang="ru-RU" dirty="0"/>
              <a:t> </a:t>
            </a:r>
            <a:r>
              <a:rPr lang="ru-RU" dirty="0" err="1"/>
              <a:t>қабылдауға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, </a:t>
            </a:r>
            <a:r>
              <a:rPr lang="ru-RU" dirty="0" err="1"/>
              <a:t>басқасына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табиғатта</a:t>
            </a:r>
            <a:r>
              <a:rPr lang="ru-RU" dirty="0"/>
              <a:t> </a:t>
            </a:r>
            <a:r>
              <a:rPr lang="ru-RU" dirty="0" err="1"/>
              <a:t>вербалды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(</a:t>
            </a:r>
            <a:r>
              <a:rPr lang="ru-RU" dirty="0" err="1"/>
              <a:t>билер</a:t>
            </a:r>
            <a:r>
              <a:rPr lang="ru-RU" dirty="0"/>
              <a:t>, </a:t>
            </a:r>
            <a:r>
              <a:rPr lang="ru-RU" dirty="0" err="1"/>
              <a:t>ойындар</a:t>
            </a:r>
            <a:r>
              <a:rPr lang="ru-RU" dirty="0"/>
              <a:t>, музыка, </a:t>
            </a:r>
            <a:r>
              <a:rPr lang="ru-RU" dirty="0" err="1"/>
              <a:t>эмоциялар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инфекциядан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, </a:t>
            </a:r>
            <a:r>
              <a:rPr lang="ru-RU" dirty="0" err="1"/>
              <a:t>ұсыныс</a:t>
            </a:r>
            <a:r>
              <a:rPr lang="ru-RU" dirty="0"/>
              <a:t>, </a:t>
            </a:r>
            <a:r>
              <a:rPr lang="ru-RU" dirty="0" err="1"/>
              <a:t>керісінше</a:t>
            </a:r>
            <a:r>
              <a:rPr lang="ru-RU" dirty="0"/>
              <a:t>, </a:t>
            </a:r>
            <a:r>
              <a:rPr lang="ru-RU" dirty="0" err="1"/>
              <a:t>табиғатта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дауыстық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күшпен</a:t>
            </a:r>
            <a:r>
              <a:rPr lang="ru-RU" dirty="0"/>
              <a:t> </a:t>
            </a:r>
            <a:r>
              <a:rPr lang="ru-RU" dirty="0" err="1"/>
              <a:t>ұсыныс</a:t>
            </a:r>
            <a:r>
              <a:rPr lang="ru-RU" dirty="0"/>
              <a:t> </a:t>
            </a:r>
            <a:r>
              <a:rPr lang="ru-RU" dirty="0" err="1"/>
              <a:t>әсерлі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, </a:t>
            </a:r>
            <a:r>
              <a:rPr lang="ru-RU" dirty="0" err="1"/>
              <a:t>тәуелсіз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ойлау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,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ұстанымдары</a:t>
            </a:r>
            <a:r>
              <a:rPr lang="ru-RU" dirty="0"/>
              <a:t> мен </a:t>
            </a:r>
            <a:r>
              <a:rPr lang="ru-RU" dirty="0" err="1"/>
              <a:t>сенімдері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, </a:t>
            </a:r>
            <a:r>
              <a:rPr lang="ru-RU" dirty="0" err="1"/>
              <a:t>өздеріне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Сендіру</a:t>
            </a:r>
            <a:r>
              <a:rPr lang="ru-RU" dirty="0" smtClean="0"/>
              <a:t>  – </a:t>
            </a:r>
            <a:r>
              <a:rPr lang="ru-RU" dirty="0"/>
              <a:t>сана мен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ойлауға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Қажетті</a:t>
            </a:r>
            <a:r>
              <a:rPr lang="ru-RU" dirty="0"/>
              <a:t>: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дәйектілік</a:t>
            </a:r>
            <a:r>
              <a:rPr lang="ru-RU" dirty="0"/>
              <a:t>, </a:t>
            </a:r>
            <a:r>
              <a:rPr lang="ru-RU" dirty="0" err="1"/>
              <a:t>дәлелдеменің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, </a:t>
            </a:r>
            <a:r>
              <a:rPr lang="ru-RU" dirty="0" err="1"/>
              <a:t>тыңдаушының</a:t>
            </a:r>
            <a:r>
              <a:rPr lang="ru-RU" dirty="0"/>
              <a:t> </a:t>
            </a:r>
            <a:r>
              <a:rPr lang="ru-RU" dirty="0" err="1"/>
              <a:t>білімі</a:t>
            </a:r>
            <a:r>
              <a:rPr lang="ru-RU" dirty="0"/>
              <a:t> мен </a:t>
            </a:r>
            <a:r>
              <a:rPr lang="ru-RU" dirty="0" err="1"/>
              <a:t>ойлау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,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/>
              <a:t>сенімділігі</a:t>
            </a:r>
            <a:r>
              <a:rPr lang="ru-RU" dirty="0"/>
              <a:t> </a:t>
            </a:r>
            <a:r>
              <a:rPr lang="ru-RU" dirty="0" err="1"/>
              <a:t>ескерілген</a:t>
            </a:r>
            <a:r>
              <a:rPr lang="ru-RU" dirty="0"/>
              <a:t> </a:t>
            </a:r>
            <a:r>
              <a:rPr lang="ru-RU" dirty="0" err="1"/>
              <a:t>мысалдар</a:t>
            </a:r>
            <a:r>
              <a:rPr lang="ru-RU" dirty="0"/>
              <a:t> мен </a:t>
            </a:r>
            <a:r>
              <a:rPr lang="ru-RU" dirty="0" err="1"/>
              <a:t>жалпылау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273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Қарым-қатынастың интерактивті жағы</vt:lpstr>
      <vt:lpstr>Қарым - қатынас бірлескен әрекет ретінде</vt:lpstr>
      <vt:lpstr>Интерактивті бірлескен әрекеттің үш жағы</vt:lpstr>
      <vt:lpstr>Презентация PowerPoint</vt:lpstr>
      <vt:lpstr>Презентация PowerPoint</vt:lpstr>
      <vt:lpstr>Бірлескен іс-әрекетті ұйымдастыру формалары</vt:lpstr>
      <vt:lpstr>Жеке тұлғаларлың бірі біріне әсер ету тәсілдері</vt:lpstr>
      <vt:lpstr>Презентация PowerPoint</vt:lpstr>
      <vt:lpstr>Презентация PowerPoint</vt:lpstr>
      <vt:lpstr>психологиялық манипуляциялар технологиясы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Қарым-қатынастың интерактивті жағы</dc:title>
  <dc:creator>dell</dc:creator>
  <cp:lastModifiedBy>Designation</cp:lastModifiedBy>
  <cp:revision>18</cp:revision>
  <dcterms:created xsi:type="dcterms:W3CDTF">2020-03-21T09:44:12Z</dcterms:created>
  <dcterms:modified xsi:type="dcterms:W3CDTF">2020-11-26T10:23:43Z</dcterms:modified>
</cp:coreProperties>
</file>